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57"/>
  </p:notesMasterIdLst>
  <p:handoutMasterIdLst>
    <p:handoutMasterId r:id="rId58"/>
  </p:handoutMasterIdLst>
  <p:sldIdLst>
    <p:sldId id="318" r:id="rId4"/>
    <p:sldId id="274" r:id="rId5"/>
    <p:sldId id="271" r:id="rId6"/>
    <p:sldId id="320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45" r:id="rId26"/>
    <p:sldId id="325" r:id="rId27"/>
    <p:sldId id="322" r:id="rId28"/>
    <p:sldId id="355" r:id="rId29"/>
    <p:sldId id="326" r:id="rId30"/>
    <p:sldId id="349" r:id="rId31"/>
    <p:sldId id="348" r:id="rId32"/>
    <p:sldId id="323" r:id="rId33"/>
    <p:sldId id="277" r:id="rId34"/>
    <p:sldId id="347" r:id="rId35"/>
    <p:sldId id="350" r:id="rId36"/>
    <p:sldId id="351" r:id="rId37"/>
    <p:sldId id="352" r:id="rId38"/>
    <p:sldId id="353" r:id="rId39"/>
    <p:sldId id="354" r:id="rId40"/>
    <p:sldId id="331" r:id="rId41"/>
    <p:sldId id="324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37" r:id="rId50"/>
    <p:sldId id="365" r:id="rId51"/>
    <p:sldId id="366" r:id="rId52"/>
    <p:sldId id="367" r:id="rId53"/>
    <p:sldId id="339" r:id="rId54"/>
    <p:sldId id="363" r:id="rId55"/>
    <p:sldId id="33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89894" autoAdjust="0"/>
  </p:normalViewPr>
  <p:slideViewPr>
    <p:cSldViewPr snapToGrid="0" showGuides="1">
      <p:cViewPr varScale="1">
        <p:scale>
          <a:sx n="66" d="100"/>
          <a:sy n="66" d="100"/>
        </p:scale>
        <p:origin x="492" y="6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14-Jun-20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14-Jun-20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00462-69C6-D548-884C-75C74937E9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5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file:///D:\Capstone-Project\Improgress\1.%20Planning%20and%20Process\1.7%20Training%20Plan\EvidenceReport\EvidenceReport-Day01.doc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33736" y="3583126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498502" y="3811824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683932" y="3799452"/>
            <a:ext cx="61826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BĐS</a:t>
            </a:r>
            <a:endParaRPr lang="ko-KR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313821" y="723435"/>
            <a:ext cx="75527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458117" y="1723014"/>
            <a:ext cx="30816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itchFamily="34" charset="0"/>
              </a:rPr>
              <a:t>Presentation For Capstone</a:t>
            </a:r>
            <a:endParaRPr lang="ko-KR" altLang="en-US" sz="2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D14BA14-2840-4E06-961F-6D6C89D3E784}"/>
              </a:ext>
            </a:extLst>
          </p:cNvPr>
          <p:cNvSpPr txBox="1"/>
          <p:nvPr/>
        </p:nvSpPr>
        <p:spPr>
          <a:xfrm>
            <a:off x="4963886" y="117565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Monitoring &amp; control.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FE48A03-E5B5-411D-98A1-45B333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0" y="2010549"/>
            <a:ext cx="4558512" cy="336054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8F91F8B-7DAC-4345-AEE8-D04D235323D4}"/>
              </a:ext>
            </a:extLst>
          </p:cNvPr>
          <p:cNvSpPr txBox="1"/>
          <p:nvPr/>
        </p:nvSpPr>
        <p:spPr>
          <a:xfrm>
            <a:off x="6364924" y="2467428"/>
            <a:ext cx="38908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1: 58</a:t>
            </a: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2: 28</a:t>
            </a: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3: 79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7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3FCD06B-F0AA-47D4-860E-4CD994D0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7" y="1052467"/>
            <a:ext cx="5021935" cy="399626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603D15E-68F0-430C-8580-546335BE903E}"/>
              </a:ext>
            </a:extLst>
          </p:cNvPr>
          <p:cNvSpPr txBox="1"/>
          <p:nvPr/>
        </p:nvSpPr>
        <p:spPr>
          <a:xfrm>
            <a:off x="6096000" y="1573269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914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669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1909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0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6B6B754-1FAF-4498-B3DE-45172A92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2" y="796580"/>
            <a:ext cx="5476616" cy="3543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9428ECB-B7F8-438F-9AEF-F5F1A22794F3}"/>
              </a:ext>
            </a:extLst>
          </p:cNvPr>
          <p:cNvSpPr txBox="1"/>
          <p:nvPr/>
        </p:nvSpPr>
        <p:spPr>
          <a:xfrm>
            <a:off x="6096000" y="1573269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985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744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2047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9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59E2D73E-FAEE-45C0-AD6C-FC6C6CCF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0" y="638376"/>
            <a:ext cx="5953617" cy="433184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957ADA9-E5C5-4248-9947-85630DFABE84}"/>
              </a:ext>
            </a:extLst>
          </p:cNvPr>
          <p:cNvSpPr txBox="1"/>
          <p:nvPr/>
        </p:nvSpPr>
        <p:spPr>
          <a:xfrm>
            <a:off x="6473768" y="1481380"/>
            <a:ext cx="46858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43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20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65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trừ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dịch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9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7109206-D684-4D35-99E7-EB3CB969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4" y="350721"/>
            <a:ext cx="7716939" cy="463837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C9D645-51B0-4609-A73B-94F35A681D88}"/>
              </a:ext>
            </a:extLst>
          </p:cNvPr>
          <p:cNvSpPr txBox="1"/>
          <p:nvPr/>
        </p:nvSpPr>
        <p:spPr>
          <a:xfrm>
            <a:off x="8406186" y="1786179"/>
            <a:ext cx="362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32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DE4540F-36A5-4148-BD1B-0C8069E2B8FC}"/>
              </a:ext>
            </a:extLst>
          </p:cNvPr>
          <p:cNvSpPr txBox="1"/>
          <p:nvPr/>
        </p:nvSpPr>
        <p:spPr>
          <a:xfrm>
            <a:off x="4963886" y="117565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78BF1FD6-20D5-437B-BFEA-6AD6193A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73959"/>
              </p:ext>
            </p:extLst>
          </p:nvPr>
        </p:nvGraphicFramePr>
        <p:xfrm>
          <a:off x="814161" y="2524827"/>
          <a:ext cx="7255781" cy="1808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2859">
                  <a:extLst>
                    <a:ext uri="{9D8B030D-6E8A-4147-A177-3AD203B41FA5}">
                      <a16:colId xmlns:a16="http://schemas.microsoft.com/office/drawing/2014/main" val="1847303305"/>
                    </a:ext>
                  </a:extLst>
                </a:gridCol>
                <a:gridCol w="595821">
                  <a:extLst>
                    <a:ext uri="{9D8B030D-6E8A-4147-A177-3AD203B41FA5}">
                      <a16:colId xmlns:a16="http://schemas.microsoft.com/office/drawing/2014/main" val="823265893"/>
                    </a:ext>
                  </a:extLst>
                </a:gridCol>
                <a:gridCol w="4926929">
                  <a:extLst>
                    <a:ext uri="{9D8B030D-6E8A-4147-A177-3AD203B41FA5}">
                      <a16:colId xmlns:a16="http://schemas.microsoft.com/office/drawing/2014/main" val="2924376985"/>
                    </a:ext>
                  </a:extLst>
                </a:gridCol>
                <a:gridCol w="1190172">
                  <a:extLst>
                    <a:ext uri="{9D8B030D-6E8A-4147-A177-3AD203B41FA5}">
                      <a16:colId xmlns:a16="http://schemas.microsoft.com/office/drawing/2014/main" val="2694375115"/>
                    </a:ext>
                  </a:extLst>
                </a:gridCol>
              </a:tblGrid>
              <a:tr h="361669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Quality Attributes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Priority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202922"/>
                  </a:ext>
                </a:extLst>
              </a:tr>
              <a:tr h="36166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Usability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18703"/>
                  </a:ext>
                </a:extLst>
              </a:tr>
              <a:tr h="36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QA1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Users</a:t>
                      </a:r>
                      <a:r>
                        <a:rPr lang="vi-VN" sz="1200">
                          <a:effectLst/>
                        </a:rPr>
                        <a:t> use the app to easier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576175"/>
                  </a:ext>
                </a:extLst>
              </a:tr>
              <a:tr h="36166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Portability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05523"/>
                  </a:ext>
                </a:extLst>
              </a:tr>
              <a:tr h="36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QA2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Users can use the application on two platforms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High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92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51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00DBC2D7-C4B9-4538-B31D-036715B653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89" y="1195763"/>
            <a:ext cx="7449553" cy="44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AF092E2-C971-4580-9118-00A7DC6C4228}"/>
              </a:ext>
            </a:extLst>
          </p:cNvPr>
          <p:cNvSpPr txBox="1"/>
          <p:nvPr/>
        </p:nvSpPr>
        <p:spPr>
          <a:xfrm>
            <a:off x="4903938" y="46980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context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2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133E72E-7C24-4626-8AC1-D094D131EB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45" y="1685925"/>
            <a:ext cx="580771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C2BFCFB-2262-4F1E-8405-D7FB2CC57F40}"/>
              </a:ext>
            </a:extLst>
          </p:cNvPr>
          <p:cNvSpPr txBox="1"/>
          <p:nvPr/>
        </p:nvSpPr>
        <p:spPr>
          <a:xfrm>
            <a:off x="4903938" y="46980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protability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(physics)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3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1D250FB-900F-4B9E-8D11-5B8EA04913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1047750"/>
            <a:ext cx="593598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3470D9A-C9BF-441A-AD74-32D404C43F35}"/>
              </a:ext>
            </a:extLst>
          </p:cNvPr>
          <p:cNvSpPr txBox="1"/>
          <p:nvPr/>
        </p:nvSpPr>
        <p:spPr>
          <a:xfrm>
            <a:off x="4903938" y="46980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protability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(dynamic)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4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99AE1EC-D754-48E7-8856-BD6742213A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52550"/>
            <a:ext cx="59436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DC324A-2A3B-49D9-ADAF-8D40E22A5447}"/>
              </a:ext>
            </a:extLst>
          </p:cNvPr>
          <p:cNvSpPr txBox="1"/>
          <p:nvPr/>
        </p:nvSpPr>
        <p:spPr>
          <a:xfrm>
            <a:off x="4903938" y="469804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usability (static)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2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53848" y="341792"/>
            <a:ext cx="32948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357775" y="387958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1.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107350" y="1142300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overview.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107350" y="2732514"/>
            <a:ext cx="2547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Architectural.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107350" y="1937407"/>
            <a:ext cx="385051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Monitoring &amp; control.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B7FB2EE-AD27-4470-B3CA-7CD72079422C}"/>
              </a:ext>
            </a:extLst>
          </p:cNvPr>
          <p:cNvSpPr txBox="1"/>
          <p:nvPr/>
        </p:nvSpPr>
        <p:spPr>
          <a:xfrm>
            <a:off x="6357775" y="1162281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2.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B1010861-618B-4719-8E08-8CE2E3668F93}"/>
              </a:ext>
            </a:extLst>
          </p:cNvPr>
          <p:cNvSpPr txBox="1"/>
          <p:nvPr/>
        </p:nvSpPr>
        <p:spPr>
          <a:xfrm>
            <a:off x="6357775" y="1960489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3.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3D5DE37-9070-47B4-8F42-574E719C0572}"/>
              </a:ext>
            </a:extLst>
          </p:cNvPr>
          <p:cNvSpPr txBox="1"/>
          <p:nvPr/>
        </p:nvSpPr>
        <p:spPr>
          <a:xfrm>
            <a:off x="6357775" y="2759680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4.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210FACC-C6BC-4885-8A40-B1ADE723930E}"/>
              </a:ext>
            </a:extLst>
          </p:cNvPr>
          <p:cNvSpPr txBox="1"/>
          <p:nvPr/>
        </p:nvSpPr>
        <p:spPr>
          <a:xfrm>
            <a:off x="6357774" y="3564474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5.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4AA90BF-0426-4966-9EA1-E15EF3ABD179}"/>
              </a:ext>
            </a:extLst>
          </p:cNvPr>
          <p:cNvSpPr txBox="1"/>
          <p:nvPr/>
        </p:nvSpPr>
        <p:spPr>
          <a:xfrm>
            <a:off x="7053849" y="3523048"/>
            <a:ext cx="36664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Summary test report.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803CFD1-796C-4CBF-B2D1-5A3C69AC30C9}"/>
              </a:ext>
            </a:extLst>
          </p:cNvPr>
          <p:cNvSpPr txBox="1"/>
          <p:nvPr/>
        </p:nvSpPr>
        <p:spPr>
          <a:xfrm>
            <a:off x="6357774" y="4362682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6.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4E9799B-261D-426E-933D-1A1BA528A5D4}"/>
              </a:ext>
            </a:extLst>
          </p:cNvPr>
          <p:cNvSpPr txBox="1"/>
          <p:nvPr/>
        </p:nvSpPr>
        <p:spPr>
          <a:xfrm>
            <a:off x="7107350" y="4313582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Problem project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A1466DAB-3651-4D3F-8BCD-77893B13AE9E}"/>
              </a:ext>
            </a:extLst>
          </p:cNvPr>
          <p:cNvSpPr txBox="1"/>
          <p:nvPr/>
        </p:nvSpPr>
        <p:spPr>
          <a:xfrm>
            <a:off x="6357774" y="5160890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7.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312794B-A698-4CF4-9282-38D71DCAA8E2}"/>
              </a:ext>
            </a:extLst>
          </p:cNvPr>
          <p:cNvSpPr txBox="1"/>
          <p:nvPr/>
        </p:nvSpPr>
        <p:spPr>
          <a:xfrm>
            <a:off x="7107350" y="5114724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Lesson learned  &amp; Demo.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6" grpId="0"/>
      <p:bldP spid="15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80C0DAD-221B-4B70-BCCC-7304CDB68E98}"/>
              </a:ext>
            </a:extLst>
          </p:cNvPr>
          <p:cNvSpPr txBox="1"/>
          <p:nvPr/>
        </p:nvSpPr>
        <p:spPr>
          <a:xfrm>
            <a:off x="4903938" y="46980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Test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18C894E-2A38-45E6-9483-02E6D3520E97}"/>
              </a:ext>
            </a:extLst>
          </p:cNvPr>
          <p:cNvSpPr txBox="1"/>
          <p:nvPr/>
        </p:nvSpPr>
        <p:spPr>
          <a:xfrm>
            <a:off x="4903938" y="46980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Problem project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DCB0429C-11E3-417A-9332-A533F571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57064"/>
              </p:ext>
            </p:extLst>
          </p:nvPr>
        </p:nvGraphicFramePr>
        <p:xfrm>
          <a:off x="2118587" y="1387792"/>
          <a:ext cx="8462327" cy="4751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0210">
                  <a:extLst>
                    <a:ext uri="{9D8B030D-6E8A-4147-A177-3AD203B41FA5}">
                      <a16:colId xmlns:a16="http://schemas.microsoft.com/office/drawing/2014/main" val="175551057"/>
                    </a:ext>
                  </a:extLst>
                </a:gridCol>
                <a:gridCol w="1608862">
                  <a:extLst>
                    <a:ext uri="{9D8B030D-6E8A-4147-A177-3AD203B41FA5}">
                      <a16:colId xmlns:a16="http://schemas.microsoft.com/office/drawing/2014/main" val="318626819"/>
                    </a:ext>
                  </a:extLst>
                </a:gridCol>
                <a:gridCol w="1235086">
                  <a:extLst>
                    <a:ext uri="{9D8B030D-6E8A-4147-A177-3AD203B41FA5}">
                      <a16:colId xmlns:a16="http://schemas.microsoft.com/office/drawing/2014/main" val="2101210764"/>
                    </a:ext>
                  </a:extLst>
                </a:gridCol>
                <a:gridCol w="1046393">
                  <a:extLst>
                    <a:ext uri="{9D8B030D-6E8A-4147-A177-3AD203B41FA5}">
                      <a16:colId xmlns:a16="http://schemas.microsoft.com/office/drawing/2014/main" val="363495594"/>
                    </a:ext>
                  </a:extLst>
                </a:gridCol>
                <a:gridCol w="1507744">
                  <a:extLst>
                    <a:ext uri="{9D8B030D-6E8A-4147-A177-3AD203B41FA5}">
                      <a16:colId xmlns:a16="http://schemas.microsoft.com/office/drawing/2014/main" val="2583949978"/>
                    </a:ext>
                  </a:extLst>
                </a:gridCol>
                <a:gridCol w="2044032">
                  <a:extLst>
                    <a:ext uri="{9D8B030D-6E8A-4147-A177-3AD203B41FA5}">
                      <a16:colId xmlns:a16="http://schemas.microsoft.com/office/drawing/2014/main" val="1132634752"/>
                    </a:ext>
                  </a:extLst>
                </a:gridCol>
              </a:tblGrid>
              <a:tr h="425729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Problem </a:t>
                      </a:r>
                      <a:r>
                        <a:rPr lang="vi-VN" sz="12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Possibility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Impact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Impact factor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How to fix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42299"/>
                  </a:ext>
                </a:extLst>
              </a:tr>
              <a:tr h="1909126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Language code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Spend much time for search (Forum, youtube, google, group facebook, question mentor, …)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820115"/>
                  </a:ext>
                </a:extLst>
              </a:tr>
              <a:tr h="1277186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Database (firebase)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High</a:t>
                      </a:r>
                      <a:r>
                        <a:rPr lang="en-US" sz="1200">
                          <a:effectLst/>
                        </a:rPr>
                        <a:t>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Spend much time for search (Forum, youtube, google, group facebook, question mentor, …)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4142030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Change requirement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1. </a:t>
                      </a:r>
                      <a:r>
                        <a:rPr lang="en-US" sz="1200">
                          <a:effectLst/>
                        </a:rPr>
                        <a:t>Contract signed (increased time)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330465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Disease cov19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High</a:t>
                      </a:r>
                      <a:r>
                        <a:rPr lang="en-US" sz="1200">
                          <a:effectLst/>
                        </a:rPr>
                        <a:t>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Meeting online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9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8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A030B16-CAF3-421B-A323-3D7BDDA711F5}"/>
              </a:ext>
            </a:extLst>
          </p:cNvPr>
          <p:cNvSpPr txBox="1"/>
          <p:nvPr/>
        </p:nvSpPr>
        <p:spPr>
          <a:xfrm>
            <a:off x="4903938" y="46980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Lesson learned  &amp; Demo.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FC9F364F-36DA-431E-8F5A-1669C7590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27444"/>
              </p:ext>
            </p:extLst>
          </p:nvPr>
        </p:nvGraphicFramePr>
        <p:xfrm>
          <a:off x="551542" y="1395021"/>
          <a:ext cx="10740571" cy="1928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774">
                  <a:extLst>
                    <a:ext uri="{9D8B030D-6E8A-4147-A177-3AD203B41FA5}">
                      <a16:colId xmlns:a16="http://schemas.microsoft.com/office/drawing/2014/main" val="4268433803"/>
                    </a:ext>
                  </a:extLst>
                </a:gridCol>
                <a:gridCol w="10375797">
                  <a:extLst>
                    <a:ext uri="{9D8B030D-6E8A-4147-A177-3AD203B41FA5}">
                      <a16:colId xmlns:a16="http://schemas.microsoft.com/office/drawing/2014/main" val="3286527513"/>
                    </a:ext>
                  </a:extLst>
                </a:gridCol>
              </a:tblGrid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>
                          <a:effectLst/>
                        </a:rPr>
                        <a:t>Design - Hiểu biết sâu hơn về design. Có kiến thức thêm về làm dự án thực tế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895583"/>
                  </a:ext>
                </a:extLst>
              </a:tr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Code - Có thêm kiến thức mới về ngôn ngữ lập trình và kinh nghiệm làm dự án thực tế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190429"/>
                  </a:ext>
                </a:extLst>
              </a:tr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 dirty="0" err="1">
                          <a:effectLst/>
                        </a:rPr>
                        <a:t>Test</a:t>
                      </a:r>
                      <a:r>
                        <a:rPr lang="vi-VN" sz="1100" u="none" strike="noStrike" dirty="0">
                          <a:effectLst/>
                        </a:rPr>
                        <a:t> - </a:t>
                      </a:r>
                      <a:r>
                        <a:rPr lang="vi-VN" sz="1100" u="none" strike="noStrike" dirty="0" err="1">
                          <a:effectLst/>
                        </a:rPr>
                        <a:t>Hiểu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được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tầm</a:t>
                      </a:r>
                      <a:r>
                        <a:rPr lang="vi-VN" sz="1100" u="none" strike="noStrike" dirty="0">
                          <a:effectLst/>
                        </a:rPr>
                        <a:t> quan </a:t>
                      </a:r>
                      <a:r>
                        <a:rPr lang="vi-VN" sz="1100" u="none" strike="noStrike" dirty="0" err="1">
                          <a:effectLst/>
                        </a:rPr>
                        <a:t>trọng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của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tester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và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cũng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có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được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trải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nghiệm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thực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tế</a:t>
                      </a:r>
                      <a:endParaRPr lang="vi-V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603686"/>
                  </a:ext>
                </a:extLst>
              </a:tr>
            </a:tbl>
          </a:graphicData>
        </a:graphic>
      </p:graphicFrame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AE0859F-A444-43EC-87E3-DD4A8FBF4743}"/>
              </a:ext>
            </a:extLst>
          </p:cNvPr>
          <p:cNvSpPr txBox="1"/>
          <p:nvPr/>
        </p:nvSpPr>
        <p:spPr>
          <a:xfrm>
            <a:off x="1016000" y="95794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thức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kĩ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C9F181-C25B-467B-94BF-06E012F46BBD}"/>
              </a:ext>
            </a:extLst>
          </p:cNvPr>
          <p:cNvSpPr txBox="1"/>
          <p:nvPr/>
        </p:nvSpPr>
        <p:spPr>
          <a:xfrm>
            <a:off x="791028" y="3694991"/>
            <a:ext cx="123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Teamwork</a:t>
            </a: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64CEBA14-B9E3-4050-A511-DF599B417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48402"/>
              </p:ext>
            </p:extLst>
          </p:nvPr>
        </p:nvGraphicFramePr>
        <p:xfrm>
          <a:off x="551542" y="4154003"/>
          <a:ext cx="10609944" cy="1746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9944">
                  <a:extLst>
                    <a:ext uri="{9D8B030D-6E8A-4147-A177-3AD203B41FA5}">
                      <a16:colId xmlns:a16="http://schemas.microsoft.com/office/drawing/2014/main" val="2360859807"/>
                    </a:ext>
                  </a:extLst>
                </a:gridCol>
              </a:tblGrid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Nhóm làm teamwork rất tốt không có gặp khó khăn.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92214"/>
                  </a:ext>
                </a:extLst>
              </a:tr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>
                          <a:effectLst/>
                        </a:rPr>
                        <a:t>Mỗi người đều có trách nhiệm và ý thức không đun đẩy công việc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6170828"/>
                  </a:ext>
                </a:extLst>
              </a:tr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Có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những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hoạt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động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xa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đọa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để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nâng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cao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tinh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thần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đồng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đội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922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75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Overview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F590ED9D-5F1A-4430-9FB8-D8B1E44EDF0A}"/>
              </a:ext>
            </a:extLst>
          </p:cNvPr>
          <p:cNvSpPr/>
          <p:nvPr/>
        </p:nvSpPr>
        <p:spPr>
          <a:xfrm>
            <a:off x="1242771" y="2162700"/>
            <a:ext cx="29341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Website: Managing employees and projects. Mobile: Display project information, statistics, reports, project information, register for leave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025C4C2-47C0-45C4-B99F-5ECAF099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27" y="2162700"/>
            <a:ext cx="4871651" cy="312789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6B5A329-C148-470F-B565-2153FFD3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28" y="2162700"/>
            <a:ext cx="1782378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2.1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/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3371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/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Class Room VLU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1830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Report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10033D9F-0159-43D2-979E-0E944398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65744"/>
              </p:ext>
            </p:extLst>
          </p:nvPr>
        </p:nvGraphicFramePr>
        <p:xfrm>
          <a:off x="804956" y="2183207"/>
          <a:ext cx="6933867" cy="3494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135">
                  <a:extLst>
                    <a:ext uri="{9D8B030D-6E8A-4147-A177-3AD203B41FA5}">
                      <a16:colId xmlns:a16="http://schemas.microsoft.com/office/drawing/2014/main" val="2143663427"/>
                    </a:ext>
                  </a:extLst>
                </a:gridCol>
                <a:gridCol w="1193812">
                  <a:extLst>
                    <a:ext uri="{9D8B030D-6E8A-4147-A177-3AD203B41FA5}">
                      <a16:colId xmlns:a16="http://schemas.microsoft.com/office/drawing/2014/main" val="3684993494"/>
                    </a:ext>
                  </a:extLst>
                </a:gridCol>
                <a:gridCol w="1622560">
                  <a:extLst>
                    <a:ext uri="{9D8B030D-6E8A-4147-A177-3AD203B41FA5}">
                      <a16:colId xmlns:a16="http://schemas.microsoft.com/office/drawing/2014/main" val="512009769"/>
                    </a:ext>
                  </a:extLst>
                </a:gridCol>
                <a:gridCol w="2246360">
                  <a:extLst>
                    <a:ext uri="{9D8B030D-6E8A-4147-A177-3AD203B41FA5}">
                      <a16:colId xmlns:a16="http://schemas.microsoft.com/office/drawing/2014/main" val="963246393"/>
                    </a:ext>
                  </a:extLst>
                </a:gridCol>
              </a:tblGrid>
              <a:tr h="277619">
                <a:tc gridSpan="4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Day 1: 25/11/2019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825928"/>
                  </a:ext>
                </a:extLst>
              </a:tr>
              <a:tr h="277619">
                <a:tc gridSpan="4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22810"/>
                  </a:ext>
                </a:extLst>
              </a:tr>
              <a:tr h="28208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Participation</a:t>
                      </a:r>
                      <a:r>
                        <a:rPr lang="vi-VN" sz="1400">
                          <a:effectLst/>
                        </a:rPr>
                        <a:t>(Y/N)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64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Dat Huynh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556887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Minh Nguyen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4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Phuong Trinh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267592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Nhan Pham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4750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Vuong Truong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42395"/>
                  </a:ext>
                </a:extLst>
              </a:tr>
              <a:tr h="2776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Training Topic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Time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640658"/>
                  </a:ext>
                </a:extLst>
              </a:tr>
              <a:tr h="713878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with React Native Development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08:00 – 10:00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u="sng" dirty="0" err="1">
                          <a:effectLst/>
                          <a:hlinkClick r:id="rId4" action="ppaction://hlinkfile"/>
                        </a:rPr>
                        <a:t>EvidenceReport</a:t>
                      </a:r>
                      <a:r>
                        <a:rPr lang="vi-VN" sz="1200" u="sng" dirty="0">
                          <a:effectLst/>
                          <a:hlinkClick r:id="rId4" action="ppaction://hlinkfile"/>
                        </a:rPr>
                        <a:t>/EvidenceReport-Day01.docx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757222"/>
                  </a:ext>
                </a:extLst>
              </a:tr>
              <a:tr h="4759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the android virtual machine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10:00 – 12:00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Complete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3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62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46111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Minh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Hữu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List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5BB915FE-7822-41DA-864E-CA8AFEC18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92015"/>
              </p:ext>
            </p:extLst>
          </p:nvPr>
        </p:nvGraphicFramePr>
        <p:xfrm>
          <a:off x="884807" y="1849305"/>
          <a:ext cx="10422385" cy="4844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795">
                  <a:extLst>
                    <a:ext uri="{9D8B030D-6E8A-4147-A177-3AD203B41FA5}">
                      <a16:colId xmlns:a16="http://schemas.microsoft.com/office/drawing/2014/main" val="2957222481"/>
                    </a:ext>
                  </a:extLst>
                </a:gridCol>
                <a:gridCol w="2032800">
                  <a:extLst>
                    <a:ext uri="{9D8B030D-6E8A-4147-A177-3AD203B41FA5}">
                      <a16:colId xmlns:a16="http://schemas.microsoft.com/office/drawing/2014/main" val="2961483458"/>
                    </a:ext>
                  </a:extLst>
                </a:gridCol>
                <a:gridCol w="796555">
                  <a:extLst>
                    <a:ext uri="{9D8B030D-6E8A-4147-A177-3AD203B41FA5}">
                      <a16:colId xmlns:a16="http://schemas.microsoft.com/office/drawing/2014/main" val="1621410825"/>
                    </a:ext>
                  </a:extLst>
                </a:gridCol>
                <a:gridCol w="952347">
                  <a:extLst>
                    <a:ext uri="{9D8B030D-6E8A-4147-A177-3AD203B41FA5}">
                      <a16:colId xmlns:a16="http://schemas.microsoft.com/office/drawing/2014/main" val="476092374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141960626"/>
                    </a:ext>
                  </a:extLst>
                </a:gridCol>
                <a:gridCol w="4598632">
                  <a:extLst>
                    <a:ext uri="{9D8B030D-6E8A-4147-A177-3AD203B41FA5}">
                      <a16:colId xmlns:a16="http://schemas.microsoft.com/office/drawing/2014/main" val="367758141"/>
                    </a:ext>
                  </a:extLst>
                </a:gridCol>
              </a:tblGrid>
              <a:tr h="21408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Number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Risk name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Possibility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Impact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Priority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How to prevent or minimize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513186146"/>
                  </a:ext>
                </a:extLst>
              </a:tr>
              <a:tr h="39094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Difficulties with new technologies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Moderate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 </a:t>
                      </a:r>
                      <a:r>
                        <a:rPr lang="en-US" sz="1050">
                          <a:effectLst/>
                        </a:rPr>
                        <a:t>Organize training sessions on new technologies for all members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169627686"/>
                  </a:ext>
                </a:extLst>
              </a:tr>
              <a:tr h="4718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Lost data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Online storage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Create a backup file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040073450"/>
                  </a:ext>
                </a:extLst>
              </a:tr>
              <a:tr h="7037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Machinery and equipment had problems during the project's implementation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</a:t>
                      </a:r>
                      <a:r>
                        <a:rPr lang="en-US" sz="1050">
                          <a:effectLst/>
                        </a:rPr>
                        <a:t>Implementation on many devices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784298758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Performance is not guaranteed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Keep members in the best state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Regularly interested and updated the working situation of the members.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88456163"/>
                  </a:ext>
                </a:extLst>
              </a:tr>
              <a:tr h="78867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Having a contract, a written signature of the customer for specific requirements upon project receipt.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There is a specific process for 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213676281"/>
                  </a:ext>
                </a:extLst>
              </a:tr>
              <a:tr h="108866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 left the project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Ensure all members are fully involved in the work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Regular meetings (outside work) to build solidarity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3. Having a mechanism to manage and archive work documents of all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631195132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Members have unequal qualifications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High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Training members from the beginning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Organize cross-training sessions for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82789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42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3682533-07E3-46C0-90BF-FB568FEAF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71500"/>
              </p:ext>
            </p:extLst>
          </p:nvPr>
        </p:nvGraphicFramePr>
        <p:xfrm>
          <a:off x="838200" y="2657475"/>
          <a:ext cx="10515599" cy="1543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803345125"/>
                    </a:ext>
                  </a:extLst>
                </a:gridCol>
                <a:gridCol w="2060367">
                  <a:extLst>
                    <a:ext uri="{9D8B030D-6E8A-4147-A177-3AD203B41FA5}">
                      <a16:colId xmlns:a16="http://schemas.microsoft.com/office/drawing/2014/main" val="1712921385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416832678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08008589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12302469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289327178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324979074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983075933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1985893828"/>
                    </a:ext>
                  </a:extLst>
                </a:gridCol>
              </a:tblGrid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1793098533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 Progress</a:t>
                      </a:r>
                      <a:endParaRPr lang="en-US" sz="1200" b="0" i="0" u="none" strike="noStrike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4048512678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336101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39038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27916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FR.03</a:t>
                      </a:r>
                    </a:p>
                  </a:txBody>
                  <a:tcPr marL="0" marR="0" marT="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thông tin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 kiếm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Tải lên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Thêm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974593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Xóa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99906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73800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0569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878527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523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57922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9063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FR.14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Quản lý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thông tin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432501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Ẩn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48005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013318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Phân quyền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4936396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5843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2915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chi tiết dự án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29336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36174"/>
              </p:ext>
            </p:extLst>
          </p:nvPr>
        </p:nvGraphicFramePr>
        <p:xfrm>
          <a:off x="838199" y="1991841"/>
          <a:ext cx="10515598" cy="4705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FR.21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Lọc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485875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402786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922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17786"/>
              </p:ext>
            </p:extLst>
          </p:nvPr>
        </p:nvGraphicFramePr>
        <p:xfrm>
          <a:off x="838199" y="1991841"/>
          <a:ext cx="10515598" cy="2521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71263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Context Diagram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Pictures\Saved Pictures\Untitled Diagram-context diagram .jpg">
            <a:extLst>
              <a:ext uri="{FF2B5EF4-FFF2-40B4-BE49-F238E27FC236}">
                <a16:creationId xmlns:a16="http://schemas.microsoft.com/office/drawing/2014/main" id="{0E263C92-D3F1-496C-9CB4-6AB92456B4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72" y="1943186"/>
            <a:ext cx="6761455" cy="4371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Performance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Pictures\Saved Pictures\Untitled Diagram-performance.jpg">
            <a:extLst>
              <a:ext uri="{FF2B5EF4-FFF2-40B4-BE49-F238E27FC236}">
                <a16:creationId xmlns:a16="http://schemas.microsoft.com/office/drawing/2014/main" id="{1DD0884B-D1E6-4710-B8B0-70B21C99D4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52369"/>
            <a:ext cx="5943600" cy="470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61721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(Physical)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Desktop\Untitled Diagram-portability.jpg">
            <a:extLst>
              <a:ext uri="{FF2B5EF4-FFF2-40B4-BE49-F238E27FC236}">
                <a16:creationId xmlns:a16="http://schemas.microsoft.com/office/drawing/2014/main" id="{492A956A-7E6E-4609-8C81-67BE20CCA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9" y="1887720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2971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(Dynamic)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Desktop\Untitled Diagram-portability - dynamic.jpg">
            <a:extLst>
              <a:ext uri="{FF2B5EF4-FFF2-40B4-BE49-F238E27FC236}">
                <a16:creationId xmlns:a16="http://schemas.microsoft.com/office/drawing/2014/main" id="{339A6229-9D04-41F7-957B-E0AAE2034B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8" y="1991841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56962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Usability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D:\tài liệu\Untitled Diagram-Usability.jpg">
            <a:extLst>
              <a:ext uri="{FF2B5EF4-FFF2-40B4-BE49-F238E27FC236}">
                <a16:creationId xmlns:a16="http://schemas.microsoft.com/office/drawing/2014/main" id="{6F42C136-FE3A-4734-A842-63F01B96A6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23" y="1852369"/>
            <a:ext cx="6425153" cy="4462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11969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(Overview)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38779321-2E8D-4E0F-9314-3A9F9E4693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8" y="1830280"/>
            <a:ext cx="8074843" cy="4484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5440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(test report)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27">
            <a:extLst>
              <a:ext uri="{FF2B5EF4-FFF2-40B4-BE49-F238E27FC236}">
                <a16:creationId xmlns:a16="http://schemas.microsoft.com/office/drawing/2014/main" id="{1E2E9859-1896-4D11-952F-7EB3D9FC37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78" y="1852369"/>
            <a:ext cx="7401098" cy="463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52838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(unit test)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05054680-CD34-430D-A989-CCCA774D4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344" y="1852369"/>
            <a:ext cx="7441566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882225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5EADD12-AA02-46C4-A8E3-FF27E1BEEE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4" y="1852369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41744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Analysis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3A8D16-7224-45AC-9BD2-78A9E9E45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6" y="1991841"/>
            <a:ext cx="5724525" cy="41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95759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Specification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6DDEBC1-035F-42F0-96E0-DD9B49A6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90" y="1858560"/>
            <a:ext cx="7935818" cy="445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90965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CC8383F-C2A8-418C-B20E-1342E5AFE7CC}"/>
              </a:ext>
            </a:extLst>
          </p:cNvPr>
          <p:cNvGrpSpPr>
            <a:grpSpLocks/>
          </p:cNvGrpSpPr>
          <p:nvPr/>
        </p:nvGrpSpPr>
        <p:grpSpPr bwMode="auto">
          <a:xfrm>
            <a:off x="1222375" y="1335088"/>
            <a:ext cx="6673850" cy="4441825"/>
            <a:chOff x="1250950" y="1539874"/>
            <a:chExt cx="6707721" cy="4464051"/>
          </a:xfrm>
        </p:grpSpPr>
        <p:sp>
          <p:nvSpPr>
            <p:cNvPr id="3" name="Oval 11">
              <a:extLst>
                <a:ext uri="{FF2B5EF4-FFF2-40B4-BE49-F238E27FC236}">
                  <a16:creationId xmlns:a16="http://schemas.microsoft.com/office/drawing/2014/main" id="{65EE8423-162B-4CF1-9983-DAB56FA2623A}"/>
                </a:ext>
              </a:extLst>
            </p:cNvPr>
            <p:cNvSpPr/>
            <p:nvPr/>
          </p:nvSpPr>
          <p:spPr bwMode="auto">
            <a:xfrm>
              <a:off x="6545414" y="3120491"/>
              <a:ext cx="881452" cy="881380"/>
            </a:xfrm>
            <a:prstGeom prst="ellipse">
              <a:avLst/>
            </a:prstGeom>
            <a:solidFill>
              <a:srgbClr val="A212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4" name="Oval 12">
              <a:extLst>
                <a:ext uri="{FF2B5EF4-FFF2-40B4-BE49-F238E27FC236}">
                  <a16:creationId xmlns:a16="http://schemas.microsoft.com/office/drawing/2014/main" id="{B4FF3214-A179-4194-8EC1-F53E4478FCC7}"/>
                </a:ext>
              </a:extLst>
            </p:cNvPr>
            <p:cNvSpPr/>
            <p:nvPr/>
          </p:nvSpPr>
          <p:spPr bwMode="auto">
            <a:xfrm>
              <a:off x="1758916" y="3130577"/>
              <a:ext cx="881452" cy="881380"/>
            </a:xfrm>
            <a:prstGeom prst="ellipse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0AC28DA0-D15D-4867-9D2E-C7F935D2B592}"/>
                </a:ext>
              </a:extLst>
            </p:cNvPr>
            <p:cNvSpPr/>
            <p:nvPr/>
          </p:nvSpPr>
          <p:spPr bwMode="auto">
            <a:xfrm>
              <a:off x="4147149" y="3107962"/>
              <a:ext cx="881452" cy="8813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FD12C89F-0AF1-46FA-B507-729C48885C25}"/>
                </a:ext>
              </a:extLst>
            </p:cNvPr>
            <p:cNvSpPr/>
            <p:nvPr/>
          </p:nvSpPr>
          <p:spPr bwMode="auto">
            <a:xfrm>
              <a:off x="4163939" y="1539874"/>
              <a:ext cx="881452" cy="8813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A8B5DA6-2F3E-4BC3-B26F-CEC73C4E411F}"/>
                </a:ext>
              </a:extLst>
            </p:cNvPr>
            <p:cNvSpPr/>
            <p:nvPr/>
          </p:nvSpPr>
          <p:spPr bwMode="auto">
            <a:xfrm>
              <a:off x="2986958" y="4731975"/>
              <a:ext cx="881452" cy="881380"/>
            </a:xfrm>
            <a:prstGeom prst="ellipse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EE111F9-C773-40BC-AF38-1BB45CC902B0}"/>
                </a:ext>
              </a:extLst>
            </p:cNvPr>
            <p:cNvSpPr/>
            <p:nvPr/>
          </p:nvSpPr>
          <p:spPr bwMode="auto">
            <a:xfrm>
              <a:off x="5339125" y="4731975"/>
              <a:ext cx="881452" cy="881380"/>
            </a:xfrm>
            <a:prstGeom prst="ellipse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555356C-6983-4678-AA28-63FEFFEE117F}"/>
                </a:ext>
              </a:extLst>
            </p:cNvPr>
            <p:cNvSpPr/>
            <p:nvPr/>
          </p:nvSpPr>
          <p:spPr bwMode="auto">
            <a:xfrm>
              <a:off x="6061288" y="3938915"/>
              <a:ext cx="1897383" cy="434884"/>
            </a:xfrm>
            <a:prstGeom prst="rect">
              <a:avLst/>
            </a:prstGeom>
            <a:solidFill>
              <a:srgbClr val="A212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53FA84CA-7B1B-4062-8F63-CFF1FFF3D334}"/>
                </a:ext>
              </a:extLst>
            </p:cNvPr>
            <p:cNvSpPr/>
            <p:nvPr/>
          </p:nvSpPr>
          <p:spPr bwMode="auto">
            <a:xfrm>
              <a:off x="1250950" y="3949001"/>
              <a:ext cx="1897383" cy="43488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2E6100FE-CEE2-4981-872A-4B4554E3F20A}"/>
                </a:ext>
              </a:extLst>
            </p:cNvPr>
            <p:cNvSpPr/>
            <p:nvPr/>
          </p:nvSpPr>
          <p:spPr bwMode="auto">
            <a:xfrm>
              <a:off x="3615343" y="3949001"/>
              <a:ext cx="1897383" cy="43488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20">
              <a:extLst>
                <a:ext uri="{FF2B5EF4-FFF2-40B4-BE49-F238E27FC236}">
                  <a16:creationId xmlns:a16="http://schemas.microsoft.com/office/drawing/2014/main" id="{037083AF-8E23-451B-907B-1F4756A03F13}"/>
                </a:ext>
              </a:extLst>
            </p:cNvPr>
            <p:cNvSpPr/>
            <p:nvPr/>
          </p:nvSpPr>
          <p:spPr bwMode="auto">
            <a:xfrm>
              <a:off x="3655974" y="2358297"/>
              <a:ext cx="1897383" cy="434884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 err="1">
                  <a:solidFill>
                    <a:prstClr val="white"/>
                  </a:solidFill>
                  <a:latin typeface="Calibri"/>
                  <a:cs typeface="+mn-cs"/>
                </a:rPr>
                <a:t>Họ</a:t>
              </a:r>
              <a:r>
                <a:rPr lang="en-US" sz="1200" kern="0" dirty="0">
                  <a:solidFill>
                    <a:prstClr val="white"/>
                  </a:solidFill>
                  <a:latin typeface="Calibri"/>
                  <a:cs typeface="+mn-cs"/>
                </a:rPr>
                <a:t> </a:t>
              </a:r>
              <a:r>
                <a:rPr lang="en-US" sz="1200" kern="0" dirty="0" err="1">
                  <a:solidFill>
                    <a:prstClr val="white"/>
                  </a:solidFill>
                  <a:latin typeface="Calibri"/>
                  <a:cs typeface="+mn-cs"/>
                </a:rPr>
                <a:t>tên</a:t>
              </a:r>
              <a:r>
                <a:rPr lang="en-US" sz="1200" kern="0" dirty="0">
                  <a:solidFill>
                    <a:prstClr val="white"/>
                  </a:solidFill>
                  <a:latin typeface="Calibri"/>
                  <a:cs typeface="+mn-cs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  <a:cs typeface="+mn-cs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13" name="Rectangle 21">
              <a:extLst>
                <a:ext uri="{FF2B5EF4-FFF2-40B4-BE49-F238E27FC236}">
                  <a16:creationId xmlns:a16="http://schemas.microsoft.com/office/drawing/2014/main" id="{D4F5AD78-EBF6-4F12-9A71-6D1F60D09DAE}"/>
                </a:ext>
              </a:extLst>
            </p:cNvPr>
            <p:cNvSpPr/>
            <p:nvPr/>
          </p:nvSpPr>
          <p:spPr bwMode="auto">
            <a:xfrm>
              <a:off x="2478992" y="5569041"/>
              <a:ext cx="1897383" cy="434884"/>
            </a:xfrm>
            <a:prstGeom prst="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id="{DA3C6658-8C21-43CC-9F08-8D63B8DD2DA2}"/>
                </a:ext>
              </a:extLst>
            </p:cNvPr>
            <p:cNvSpPr/>
            <p:nvPr/>
          </p:nvSpPr>
          <p:spPr bwMode="auto">
            <a:xfrm>
              <a:off x="4831160" y="5569041"/>
              <a:ext cx="1897383" cy="434884"/>
            </a:xfrm>
            <a:prstGeom prst="rect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" name="Elbow Connector 3">
              <a:extLst>
                <a:ext uri="{FF2B5EF4-FFF2-40B4-BE49-F238E27FC236}">
                  <a16:creationId xmlns:a16="http://schemas.microsoft.com/office/drawing/2014/main" id="{22F7BD12-D208-4587-9104-7A62179E3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25062" y="1767763"/>
              <a:ext cx="337394" cy="2388233"/>
            </a:xfrm>
            <a:prstGeom prst="bentConnector3">
              <a:avLst>
                <a:gd name="adj1" fmla="val 50000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6" name="Elbow Connector 26">
              <a:extLst>
                <a:ext uri="{FF2B5EF4-FFF2-40B4-BE49-F238E27FC236}">
                  <a16:creationId xmlns:a16="http://schemas.microsoft.com/office/drawing/2014/main" id="{389C5B77-D233-4B09-A2DA-E9E2AF3561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613294" y="1767763"/>
              <a:ext cx="337395" cy="2388233"/>
            </a:xfrm>
            <a:prstGeom prst="bentConnector3">
              <a:avLst>
                <a:gd name="adj1" fmla="val 50000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7" name="Elbow Connector 32">
              <a:extLst>
                <a:ext uri="{FF2B5EF4-FFF2-40B4-BE49-F238E27FC236}">
                  <a16:creationId xmlns:a16="http://schemas.microsoft.com/office/drawing/2014/main" id="{E60CAF77-BFA1-43D2-BB7C-24D41C5D90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021421" y="3165521"/>
              <a:ext cx="1938792" cy="1194116"/>
            </a:xfrm>
            <a:prstGeom prst="bentConnector3">
              <a:avLst>
                <a:gd name="adj1" fmla="val 8764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8" name="Elbow Connector 36">
              <a:extLst>
                <a:ext uri="{FF2B5EF4-FFF2-40B4-BE49-F238E27FC236}">
                  <a16:creationId xmlns:a16="http://schemas.microsoft.com/office/drawing/2014/main" id="{C50374CB-1036-44BD-90C0-2FC888F979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214467" y="3166591"/>
              <a:ext cx="1938792" cy="1191976"/>
            </a:xfrm>
            <a:prstGeom prst="bentConnector3">
              <a:avLst>
                <a:gd name="adj1" fmla="val 8764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pic>
          <p:nvPicPr>
            <p:cNvPr id="19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16CB9AC8-EA0E-49FD-B995-B18E03EFF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34527" y="3273220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8EF8D04B-110C-402D-AEA9-12D27B3A7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36643" y="3273220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E98EE85B-6497-4180-B49C-FA06F8F51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76375" y="3264052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EB14EA2A-8561-427D-9299-BA7358C79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80329" y="1705133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26165518-2EA1-4902-8972-9807B8DA0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52230" y="4897234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F4C74C87-5142-419F-9741-54CF00B7C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536566" y="4897234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73424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Validation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20CBE2D-4A21-4D82-82EF-9E429EDC13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67" y="1991841"/>
            <a:ext cx="8358865" cy="4148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223393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Timeline &amp; 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Schedule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 Box 44" hidden="1">
            <a:extLst>
              <a:ext uri="{FF2B5EF4-FFF2-40B4-BE49-F238E27FC236}">
                <a16:creationId xmlns:a16="http://schemas.microsoft.com/office/drawing/2014/main" id="{00000000-0008-0000-0000-00002C200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3" y="2620963"/>
            <a:ext cx="3419475" cy="1104900"/>
          </a:xfrm>
          <a:prstGeom prst="rect">
            <a:avLst/>
          </a:prstGeom>
          <a:solidFill>
            <a:srgbClr val="FFFFE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00B15DF-5C51-4345-9A91-47E94699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8" y="1991841"/>
            <a:ext cx="11377563" cy="4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917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90360B7-FC07-47B6-99EB-647EBE625F54}"/>
              </a:ext>
            </a:extLst>
          </p:cNvPr>
          <p:cNvSpPr txBox="1"/>
          <p:nvPr/>
        </p:nvSpPr>
        <p:spPr>
          <a:xfrm>
            <a:off x="2409371" y="144015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bg1"/>
                </a:solidFill>
              </a:rPr>
              <a:t>Hiện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tại</a:t>
            </a:r>
            <a:r>
              <a:rPr lang="vi-VN" dirty="0">
                <a:solidFill>
                  <a:schemeClr val="bg1"/>
                </a:solidFill>
              </a:rPr>
              <a:t>, nhu </a:t>
            </a:r>
            <a:r>
              <a:rPr lang="vi-VN" dirty="0" err="1">
                <a:solidFill>
                  <a:schemeClr val="bg1"/>
                </a:solidFill>
              </a:rPr>
              <a:t>cầu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ở </a:t>
            </a:r>
            <a:r>
              <a:rPr lang="vi-VN" dirty="0" err="1">
                <a:solidFill>
                  <a:schemeClr val="bg1"/>
                </a:solidFill>
              </a:rPr>
              <a:t>là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vấn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đề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lớn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đối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với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người</a:t>
            </a:r>
            <a:r>
              <a:rPr lang="vi-VN" dirty="0">
                <a:solidFill>
                  <a:schemeClr val="bg1"/>
                </a:solidFill>
              </a:rPr>
              <a:t> dân trên </a:t>
            </a:r>
            <a:r>
              <a:rPr lang="vi-VN" dirty="0" err="1">
                <a:solidFill>
                  <a:schemeClr val="bg1"/>
                </a:solidFill>
              </a:rPr>
              <a:t>cả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nước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vì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vậy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chủ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đang </a:t>
            </a:r>
            <a:r>
              <a:rPr lang="vi-VN" dirty="0" err="1">
                <a:solidFill>
                  <a:schemeClr val="bg1"/>
                </a:solidFill>
              </a:rPr>
              <a:t>tìm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cung </a:t>
            </a:r>
            <a:r>
              <a:rPr lang="vi-VN" dirty="0" err="1">
                <a:solidFill>
                  <a:schemeClr val="bg1"/>
                </a:solidFill>
              </a:rPr>
              <a:t>cấp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ở thông qua </a:t>
            </a:r>
            <a:r>
              <a:rPr lang="vi-VN" dirty="0" err="1">
                <a:solidFill>
                  <a:schemeClr val="bg1"/>
                </a:solidFill>
              </a:rPr>
              <a:t>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dụng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vi-VN" dirty="0">
                <a:solidFill>
                  <a:schemeClr val="bg1"/>
                </a:solidFill>
              </a:rPr>
              <a:t>.</a:t>
            </a:r>
          </a:p>
          <a:p>
            <a:r>
              <a:rPr lang="vi-VN" dirty="0" err="1">
                <a:solidFill>
                  <a:schemeClr val="bg1"/>
                </a:solidFill>
              </a:rPr>
              <a:t>App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được</a:t>
            </a:r>
            <a:r>
              <a:rPr lang="vi-VN" dirty="0">
                <a:solidFill>
                  <a:schemeClr val="bg1"/>
                </a:solidFill>
              </a:rPr>
              <a:t> xây </a:t>
            </a:r>
            <a:r>
              <a:rPr lang="vi-VN" dirty="0" err="1">
                <a:solidFill>
                  <a:schemeClr val="bg1"/>
                </a:solidFill>
              </a:rPr>
              <a:t>dựng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người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dùng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nội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bộ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để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quản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lý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dự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án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quản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lý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số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liệu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thống</a:t>
            </a:r>
            <a:r>
              <a:rPr lang="vi-VN" dirty="0">
                <a:solidFill>
                  <a:schemeClr val="bg1"/>
                </a:solidFill>
              </a:rPr>
              <a:t> kê, </a:t>
            </a:r>
            <a:r>
              <a:rPr lang="vi-VN" dirty="0" err="1">
                <a:solidFill>
                  <a:schemeClr val="bg1"/>
                </a:solidFill>
              </a:rPr>
              <a:t>báo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nhiều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chức</a:t>
            </a:r>
            <a:r>
              <a:rPr lang="vi-VN" dirty="0">
                <a:solidFill>
                  <a:schemeClr val="bg1"/>
                </a:solidFill>
              </a:rPr>
              <a:t> năng </a:t>
            </a:r>
            <a:r>
              <a:rPr lang="vi-VN" dirty="0" err="1">
                <a:solidFill>
                  <a:schemeClr val="bg1"/>
                </a:solidFill>
              </a:rPr>
              <a:t>khác</a:t>
            </a:r>
            <a:r>
              <a:rPr lang="vi-VN" dirty="0">
                <a:solidFill>
                  <a:schemeClr val="bg1"/>
                </a:solidFill>
              </a:rPr>
              <a:t>.</a:t>
            </a:r>
          </a:p>
          <a:p>
            <a:r>
              <a:rPr lang="vi-VN" dirty="0" err="1">
                <a:solidFill>
                  <a:schemeClr val="bg1"/>
                </a:solidFill>
              </a:rPr>
              <a:t>App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giúp</a:t>
            </a:r>
            <a:r>
              <a:rPr lang="vi-VN" dirty="0">
                <a:solidFill>
                  <a:schemeClr val="bg1"/>
                </a:solidFill>
              </a:rPr>
              <a:t> nhân viên </a:t>
            </a:r>
            <a:r>
              <a:rPr lang="vi-VN" dirty="0" err="1">
                <a:solidFill>
                  <a:schemeClr val="bg1"/>
                </a:solidFill>
              </a:rPr>
              <a:t>biết</a:t>
            </a:r>
            <a:r>
              <a:rPr lang="vi-VN" dirty="0">
                <a:solidFill>
                  <a:schemeClr val="bg1"/>
                </a:solidFill>
              </a:rPr>
              <a:t> thêm </a:t>
            </a:r>
            <a:r>
              <a:rPr lang="vi-VN" dirty="0" err="1">
                <a:solidFill>
                  <a:schemeClr val="bg1"/>
                </a:solidFill>
              </a:rPr>
              <a:t>về</a:t>
            </a:r>
            <a:r>
              <a:rPr lang="vi-VN" dirty="0">
                <a:solidFill>
                  <a:schemeClr val="bg1"/>
                </a:solidFill>
              </a:rPr>
              <a:t> thông tin </a:t>
            </a:r>
            <a:r>
              <a:rPr lang="vi-VN" dirty="0" err="1">
                <a:solidFill>
                  <a:schemeClr val="bg1"/>
                </a:solidFill>
              </a:rPr>
              <a:t>cần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về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ngành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phòng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828C7A3-A001-4C5D-BE94-B3882FDEF963}"/>
              </a:ext>
            </a:extLst>
          </p:cNvPr>
          <p:cNvSpPr txBox="1"/>
          <p:nvPr/>
        </p:nvSpPr>
        <p:spPr>
          <a:xfrm>
            <a:off x="3918857" y="66765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giới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77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503F21D-1F78-48C5-9054-92B5B6D5F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42390"/>
              </p:ext>
            </p:extLst>
          </p:nvPr>
        </p:nvGraphicFramePr>
        <p:xfrm>
          <a:off x="4052570" y="3455986"/>
          <a:ext cx="4801144" cy="1957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981">
                  <a:extLst>
                    <a:ext uri="{9D8B030D-6E8A-4147-A177-3AD203B41FA5}">
                      <a16:colId xmlns:a16="http://schemas.microsoft.com/office/drawing/2014/main" val="3300770732"/>
                    </a:ext>
                  </a:extLst>
                </a:gridCol>
                <a:gridCol w="2337163">
                  <a:extLst>
                    <a:ext uri="{9D8B030D-6E8A-4147-A177-3AD203B41FA5}">
                      <a16:colId xmlns:a16="http://schemas.microsoft.com/office/drawing/2014/main" val="2644595781"/>
                    </a:ext>
                  </a:extLst>
                </a:gridCol>
              </a:tblGrid>
              <a:tr h="328301">
                <a:tc>
                  <a:txBody>
                    <a:bodyPr/>
                    <a:lstStyle/>
                    <a:p>
                      <a:pPr marL="0" marR="62865" algn="l">
                        <a:spcBef>
                          <a:spcPts val="15"/>
                        </a:spcBef>
                        <a:spcAft>
                          <a:spcPts val="0"/>
                        </a:spcAft>
                        <a:tabLst>
                          <a:tab pos="1024255" algn="r"/>
                        </a:tabLst>
                      </a:pPr>
                      <a:r>
                        <a:rPr lang="en-US" sz="1200" dirty="0">
                          <a:effectLst/>
                        </a:rPr>
                        <a:t>Stakeholders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2865" algn="l">
                        <a:spcBef>
                          <a:spcPts val="15"/>
                        </a:spcBef>
                        <a:spcAft>
                          <a:spcPts val="0"/>
                        </a:spcAft>
                        <a:tabLst>
                          <a:tab pos="1024255" algn="r"/>
                        </a:tabLst>
                      </a:pPr>
                      <a:r>
                        <a:rPr lang="en-US" sz="1200">
                          <a:effectLst/>
                        </a:rPr>
                        <a:t>Number of people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94819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Director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55714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Department Heads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9444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Administrator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706367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Employees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~150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74938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Deputy department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~5 people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222011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5E9FBDD-6F3F-4738-BE25-BD30E7D8D850}"/>
              </a:ext>
            </a:extLst>
          </p:cNvPr>
          <p:cNvSpPr txBox="1"/>
          <p:nvPr/>
        </p:nvSpPr>
        <p:spPr>
          <a:xfrm>
            <a:off x="5094514" y="1103086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ng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ty</a:t>
            </a:r>
          </a:p>
        </p:txBody>
      </p:sp>
    </p:spTree>
    <p:extLst>
      <p:ext uri="{BB962C8B-B14F-4D97-AF65-F5344CB8AC3E}">
        <p14:creationId xmlns:p14="http://schemas.microsoft.com/office/powerpoint/2010/main" val="405944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245BC0D3-E3C4-415F-911A-8C1E7BF29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57629"/>
              </p:ext>
            </p:extLst>
          </p:nvPr>
        </p:nvGraphicFramePr>
        <p:xfrm>
          <a:off x="2666773" y="1990825"/>
          <a:ext cx="6782027" cy="3248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1083">
                  <a:extLst>
                    <a:ext uri="{9D8B030D-6E8A-4147-A177-3AD203B41FA5}">
                      <a16:colId xmlns:a16="http://schemas.microsoft.com/office/drawing/2014/main" val="370112893"/>
                    </a:ext>
                  </a:extLst>
                </a:gridCol>
                <a:gridCol w="1013919">
                  <a:extLst>
                    <a:ext uri="{9D8B030D-6E8A-4147-A177-3AD203B41FA5}">
                      <a16:colId xmlns:a16="http://schemas.microsoft.com/office/drawing/2014/main" val="766585300"/>
                    </a:ext>
                  </a:extLst>
                </a:gridCol>
                <a:gridCol w="4927025">
                  <a:extLst>
                    <a:ext uri="{9D8B030D-6E8A-4147-A177-3AD203B41FA5}">
                      <a16:colId xmlns:a16="http://schemas.microsoft.com/office/drawing/2014/main" val="1896752156"/>
                    </a:ext>
                  </a:extLst>
                </a:gridCol>
              </a:tblGrid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Business Rules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057173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209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  When employees leave, the account will be hidden.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166269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209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BR2                 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Staff only view and register applications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205840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  Only the administrator can update the information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633114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BR4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Only director can approve employee applications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241566"/>
                  </a:ext>
                </a:extLst>
              </a:tr>
              <a:tr h="664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BR5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 Unapproved applications will be canceled and not saved in history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144805"/>
                  </a:ext>
                </a:extLst>
              </a:tr>
              <a:tr h="664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to update information continuously or when there is information from leaders and departments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40222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cannot use App Mobile to import files, etc.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768509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1DA6E2-9C77-48E2-A7FC-B1953907404E}"/>
              </a:ext>
            </a:extLst>
          </p:cNvPr>
          <p:cNvSpPr txBox="1"/>
          <p:nvPr/>
        </p:nvSpPr>
        <p:spPr>
          <a:xfrm>
            <a:off x="4426857" y="50800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project overview – business constraints</a:t>
            </a:r>
          </a:p>
        </p:txBody>
      </p:sp>
    </p:spTree>
    <p:extLst>
      <p:ext uri="{BB962C8B-B14F-4D97-AF65-F5344CB8AC3E}">
        <p14:creationId xmlns:p14="http://schemas.microsoft.com/office/powerpoint/2010/main" val="422647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F2DB246-3E3F-4E12-A82C-D6B7BC8AB086}"/>
              </a:ext>
            </a:extLst>
          </p:cNvPr>
          <p:cNvSpPr txBox="1"/>
          <p:nvPr/>
        </p:nvSpPr>
        <p:spPr>
          <a:xfrm>
            <a:off x="4426857" y="5080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project overview –  technical constraints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8F0DDF8-9E3E-417D-9DCC-B6F0598B327E}"/>
              </a:ext>
            </a:extLst>
          </p:cNvPr>
          <p:cNvSpPr txBox="1"/>
          <p:nvPr/>
        </p:nvSpPr>
        <p:spPr>
          <a:xfrm>
            <a:off x="4542971" y="1524000"/>
            <a:ext cx="47971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Website (browser: Firefox, Chrome, </a:t>
            </a:r>
            <a:r>
              <a:rPr lang="en-US" dirty="0" err="1">
                <a:solidFill>
                  <a:schemeClr val="bg1"/>
                </a:solidFill>
              </a:rPr>
              <a:t>Cốc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cốc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App (platform: </a:t>
            </a:r>
            <a:r>
              <a:rPr lang="en-US" dirty="0" err="1">
                <a:solidFill>
                  <a:schemeClr val="bg1"/>
                </a:solidFill>
              </a:rPr>
              <a:t>Ios</a:t>
            </a:r>
            <a:r>
              <a:rPr lang="en-US" dirty="0">
                <a:solidFill>
                  <a:schemeClr val="bg1"/>
                </a:solidFill>
              </a:rPr>
              <a:t> &amp; Android).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Programming language App: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Code: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Framework: React native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Programming language Website: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Code: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Framework: </a:t>
            </a:r>
            <a:r>
              <a:rPr lang="en-US" dirty="0" err="1">
                <a:solidFill>
                  <a:schemeClr val="bg1"/>
                </a:solidFill>
              </a:rPr>
              <a:t>Vuejs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Database: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Database: Firebase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Document: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Communication: </a:t>
            </a:r>
            <a:r>
              <a:rPr lang="en-US" dirty="0" err="1">
                <a:solidFill>
                  <a:schemeClr val="bg1"/>
                </a:solidFill>
              </a:rPr>
              <a:t>zalo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facebook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939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4840</TotalTime>
  <Words>2308</Words>
  <Application>Microsoft Office PowerPoint</Application>
  <PresentationFormat>Màn hình rộng</PresentationFormat>
  <Paragraphs>841</Paragraphs>
  <Slides>53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53</vt:i4>
      </vt:variant>
    </vt:vector>
  </HeadingPairs>
  <TitlesOfParts>
    <vt:vector size="63" baseType="lpstr">
      <vt:lpstr>Abadi</vt:lpstr>
      <vt:lpstr>Arial</vt:lpstr>
      <vt:lpstr>Calibri</vt:lpstr>
      <vt:lpstr>Courier New</vt:lpstr>
      <vt:lpstr>Delicious</vt:lpstr>
      <vt:lpstr>Times New Roman</vt:lpstr>
      <vt:lpstr>Verdana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T161655  -PHAM QUOC NHAN - K22T01</cp:lastModifiedBy>
  <cp:revision>190</cp:revision>
  <dcterms:created xsi:type="dcterms:W3CDTF">2019-01-14T06:35:35Z</dcterms:created>
  <dcterms:modified xsi:type="dcterms:W3CDTF">2020-06-15T02:57:07Z</dcterms:modified>
</cp:coreProperties>
</file>